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92" r:id="rId2"/>
    <p:sldId id="257" r:id="rId3"/>
    <p:sldId id="258" r:id="rId4"/>
    <p:sldId id="29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2" r:id="rId16"/>
    <p:sldId id="297" r:id="rId17"/>
    <p:sldId id="295" r:id="rId18"/>
    <p:sldId id="304" r:id="rId19"/>
    <p:sldId id="273" r:id="rId20"/>
    <p:sldId id="300" r:id="rId21"/>
    <p:sldId id="302" r:id="rId22"/>
    <p:sldId id="274" r:id="rId23"/>
    <p:sldId id="276" r:id="rId24"/>
    <p:sldId id="275" r:id="rId25"/>
    <p:sldId id="279" r:id="rId26"/>
    <p:sldId id="298" r:id="rId27"/>
    <p:sldId id="299" r:id="rId28"/>
    <p:sldId id="301" r:id="rId29"/>
    <p:sldId id="306" r:id="rId30"/>
    <p:sldId id="280" r:id="rId31"/>
    <p:sldId id="281" r:id="rId32"/>
    <p:sldId id="283" r:id="rId33"/>
    <p:sldId id="284" r:id="rId34"/>
    <p:sldId id="285" r:id="rId35"/>
    <p:sldId id="286" r:id="rId36"/>
    <p:sldId id="288" r:id="rId37"/>
    <p:sldId id="289" r:id="rId38"/>
    <p:sldId id="303" r:id="rId39"/>
    <p:sldId id="290" r:id="rId40"/>
    <p:sldId id="291" r:id="rId41"/>
    <p:sldId id="305" r:id="rId42"/>
    <p:sldId id="293" r:id="rId4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53"/>
    <p:restoredTop sz="50000"/>
  </p:normalViewPr>
  <p:slideViewPr>
    <p:cSldViewPr snapToGrid="0" snapToObjects="1">
      <p:cViewPr varScale="1">
        <p:scale>
          <a:sx n="50" d="100"/>
          <a:sy n="50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4830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7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7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82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251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989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13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062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15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655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31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58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713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956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739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352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22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517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700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59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47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228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65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717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893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419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649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98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52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5119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62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61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128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797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0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7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0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45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2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6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3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410057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sp>
          <p:nvSpPr>
            <p:cNvPr id="11" name="Shape 11"/>
            <p:cNvSpPr/>
            <p:nvPr/>
          </p:nvSpPr>
          <p:spPr>
            <a:xfrm>
              <a:off x="0" y="6176962"/>
              <a:ext cx="9144000" cy="681035"/>
            </a:xfrm>
            <a:prstGeom prst="rect">
              <a:avLst/>
            </a:prstGeom>
            <a:solidFill>
              <a:srgbClr val="003A64"/>
            </a:solidFill>
            <a:ln w="12700" cap="flat" cmpd="sng">
              <a:solidFill>
                <a:srgbClr val="31538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  <a:ln w="12700" cap="flat" cmpd="sng">
              <a:solidFill>
                <a:srgbClr val="31538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" name="Shape 1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28650" y="6228301"/>
              <a:ext cx="1771650" cy="586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guide/topics/ui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65409"/>
            <a:ext cx="8001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COMP 90018 Mobile Computing Systems Programming</a:t>
            </a:r>
            <a:endParaRPr lang="en-US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 smtClean="0"/>
              <a:t>Chu </a:t>
            </a:r>
            <a:r>
              <a:rPr lang="en-US" sz="3600" b="1" dirty="0"/>
              <a:t>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  <a:endParaRPr lang="en-US" sz="3600" b="1" dirty="0" smtClean="0"/>
          </a:p>
          <a:p>
            <a:r>
              <a:rPr lang="en-US" sz="3600" b="1" dirty="0" err="1" smtClean="0"/>
              <a:t>chu.luo@unimelb.edu.au</a:t>
            </a:r>
            <a:endParaRPr lang="en-US" sz="3600" b="1" dirty="0" smtClean="0"/>
          </a:p>
          <a:p>
            <a:r>
              <a:rPr lang="en-US" sz="3600" b="1" dirty="0" err="1"/>
              <a:t>ransidesilva@gmail.com</a:t>
            </a:r>
            <a:endParaRPr lang="en-US" sz="3600" b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28650" y="425400"/>
            <a:ext cx="8355300" cy="75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Git commands: add, commit, push, pull/Fetch, merge, branch, checkout.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150" name="Shape 150"/>
          <p:cNvSpPr txBox="1"/>
          <p:nvPr/>
        </p:nvSpPr>
        <p:spPr>
          <a:xfrm>
            <a:off x="4987625" y="1287800"/>
            <a:ext cx="3873600" cy="33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Important</a:t>
            </a:r>
            <a:r>
              <a:rPr lang="en-US" sz="2400" dirty="0">
                <a:solidFill>
                  <a:srgbClr val="666666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666666"/>
                </a:solidFill>
              </a:rPr>
              <a:t>Never push changes to remote before you fetch and merge and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en-US" sz="2400" dirty="0">
                <a:solidFill>
                  <a:srgbClr val="666666"/>
                </a:solidFill>
              </a:rPr>
              <a:t>resolve the conflict (manually if needed).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3512"/>
          <a:stretch/>
        </p:blipFill>
        <p:spPr>
          <a:xfrm>
            <a:off x="459524" y="1553549"/>
            <a:ext cx="4387025" cy="4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158" name="Shape 158"/>
          <p:cNvSpPr txBox="1"/>
          <p:nvPr/>
        </p:nvSpPr>
        <p:spPr>
          <a:xfrm>
            <a:off x="1461550" y="388375"/>
            <a:ext cx="5886900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05882"/>
              </a:lnSpc>
              <a:spcBef>
                <a:spcPts val="15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b="1">
                <a:solidFill>
                  <a:srgbClr val="333333"/>
                </a:solidFill>
                <a:highlight>
                  <a:srgbClr val="FFFFFF"/>
                </a:highlight>
              </a:rPr>
              <a:t>Git branching model</a:t>
            </a:r>
          </a:p>
          <a:p>
            <a:pPr lvl="0" algn="ctr">
              <a:spcBef>
                <a:spcPts val="0"/>
              </a:spcBef>
              <a:buNone/>
            </a:pPr>
            <a:endParaRPr sz="300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50" y="1125275"/>
            <a:ext cx="6709855" cy="49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166" name="Shape 166"/>
          <p:cNvSpPr txBox="1"/>
          <p:nvPr/>
        </p:nvSpPr>
        <p:spPr>
          <a:xfrm>
            <a:off x="832375" y="-246075"/>
            <a:ext cx="3000000" cy="11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46153"/>
              </a:lnSpc>
              <a:spcBef>
                <a:spcPts val="3000"/>
              </a:spcBef>
              <a:buNone/>
            </a:pPr>
            <a:r>
              <a:rPr lang="en-US" sz="1950" b="1">
                <a:solidFill>
                  <a:srgbClr val="333333"/>
                </a:solidFill>
                <a:highlight>
                  <a:srgbClr val="FFFFFF"/>
                </a:highlight>
              </a:rPr>
              <a:t>main branches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50" y="532363"/>
            <a:ext cx="3818025" cy="57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515350" y="0"/>
            <a:ext cx="3000000" cy="8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46153"/>
              </a:lnSpc>
              <a:spcBef>
                <a:spcPts val="3000"/>
              </a:spcBef>
              <a:buNone/>
            </a:pPr>
            <a:r>
              <a:rPr lang="en-US" sz="1950" b="1">
                <a:solidFill>
                  <a:srgbClr val="333333"/>
                </a:solidFill>
                <a:highlight>
                  <a:srgbClr val="FFFFFF"/>
                </a:highlight>
              </a:rPr>
              <a:t>Supporting branches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l="-850" t="-11690" r="849" b="11689"/>
          <a:stretch/>
        </p:blipFill>
        <p:spPr>
          <a:xfrm>
            <a:off x="4272175" y="857625"/>
            <a:ext cx="4842974" cy="428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168" name="Shape 168"/>
          <p:cNvSpPr txBox="1"/>
          <p:nvPr/>
        </p:nvSpPr>
        <p:spPr>
          <a:xfrm>
            <a:off x="419367" y="256854"/>
            <a:ext cx="8095983" cy="8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46153"/>
              </a:lnSpc>
              <a:spcBef>
                <a:spcPts val="3000"/>
              </a:spcBef>
              <a:buNone/>
            </a:pPr>
            <a:r>
              <a:rPr lang="en-US" sz="2400" b="1" dirty="0">
                <a:solidFill>
                  <a:srgbClr val="333333"/>
                </a:solidFill>
                <a:highlight>
                  <a:srgbClr val="FFFFFF"/>
                </a:highlight>
              </a:rPr>
              <a:t>D</a:t>
            </a:r>
            <a:r>
              <a:rPr lang="en-US" sz="2400" b="1" dirty="0" smtClean="0">
                <a:solidFill>
                  <a:srgbClr val="333333"/>
                </a:solidFill>
                <a:highlight>
                  <a:srgbClr val="FFFFFF"/>
                </a:highlight>
              </a:rPr>
              <a:t>on</a:t>
            </a:r>
            <a:r>
              <a:rPr lang="mr-IN" sz="2400" b="1" dirty="0" smtClean="0">
                <a:solidFill>
                  <a:srgbClr val="333333"/>
                </a:solidFill>
                <a:highlight>
                  <a:srgbClr val="FFFFFF"/>
                </a:highlight>
              </a:rPr>
              <a:t>’</a:t>
            </a:r>
            <a:r>
              <a:rPr lang="en-US" sz="2400" b="1" dirty="0" smtClean="0">
                <a:solidFill>
                  <a:srgbClr val="333333"/>
                </a:solidFill>
                <a:highlight>
                  <a:srgbClr val="FFFFFF"/>
                </a:highlight>
              </a:rPr>
              <a:t>t like Android Studio? Just use </a:t>
            </a:r>
            <a:r>
              <a:rPr lang="en-US" sz="2400" b="1" dirty="0" err="1" smtClean="0">
                <a:solidFill>
                  <a:srgbClr val="333333"/>
                </a:solidFill>
                <a:highlight>
                  <a:srgbClr val="FFFFFF"/>
                </a:highlight>
              </a:rPr>
              <a:t>Github</a:t>
            </a:r>
            <a:r>
              <a:rPr lang="en-US" sz="2400" b="1" dirty="0" smtClean="0">
                <a:solidFill>
                  <a:srgbClr val="333333"/>
                </a:solidFill>
                <a:highlight>
                  <a:srgbClr val="FFFFFF"/>
                </a:highlight>
              </a:rPr>
              <a:t> directly!</a:t>
            </a:r>
            <a:endParaRPr lang="en-US" sz="2400" b="1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21" y="1032296"/>
            <a:ext cx="7159874" cy="55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04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IMPORTANT!</a:t>
            </a:r>
            <a:endParaRPr lang="en-US" sz="48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23199" y="1476250"/>
            <a:ext cx="8920800" cy="488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 smtClean="0"/>
              <a:t>Don’t rely on </a:t>
            </a:r>
            <a:r>
              <a:rPr lang="en-US" sz="4000" b="1" dirty="0" err="1" smtClean="0"/>
              <a:t>Github</a:t>
            </a:r>
            <a:r>
              <a:rPr lang="en-US" sz="4000" b="1" dirty="0" smtClean="0"/>
              <a:t> only. It may have bugs or server crashes.</a:t>
            </a:r>
          </a:p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 smtClean="0"/>
              <a:t>Duplicate your files (</a:t>
            </a:r>
            <a:r>
              <a:rPr lang="en-US" sz="4000" b="1" dirty="0" smtClean="0">
                <a:solidFill>
                  <a:srgbClr val="FF0000"/>
                </a:solidFill>
              </a:rPr>
              <a:t>every version</a:t>
            </a:r>
            <a:r>
              <a:rPr lang="en-US" sz="4000" b="1" dirty="0" smtClean="0"/>
              <a:t>) on your disk, cloud storage ( e.g., Google Drive)</a:t>
            </a:r>
            <a:endParaRPr lang="en-US" sz="4000" b="1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16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De</a:t>
            </a: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mo: </a:t>
            </a:r>
            <a:r>
              <a:rPr lang="en-US" sz="4800" b="1" i="0" u="none" strike="noStrike" cap="none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Android Studio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6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2. Android UI Design&amp; Control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mplementing MVC pattern in Android with Kot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81" y="1496466"/>
            <a:ext cx="8128069" cy="457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30300" y="5002250"/>
            <a:ext cx="850900" cy="58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UI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140" y="5002250"/>
            <a:ext cx="1470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Java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7949" y="5026675"/>
            <a:ext cx="1910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Network/Storage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Android UI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https://developer.android.com/images/viewgroup_2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1" y="1632322"/>
            <a:ext cx="8494813" cy="372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14925" y="1079670"/>
            <a:ext cx="268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FF0000"/>
                </a:solidFill>
              </a:rPr>
              <a:t>a.k.a. </a:t>
            </a:r>
            <a:r>
              <a:rPr lang="en-US" sz="3200" b="1" dirty="0" smtClean="0">
                <a:solidFill>
                  <a:srgbClr val="FF0000"/>
                </a:solidFill>
              </a:rPr>
              <a:t>Layout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4400" y="5352678"/>
            <a:ext cx="6089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Buttons, text, image windows 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7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Android UI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4400" b="1" dirty="0" smtClean="0"/>
              <a:t>Described by XML Files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3" y="2551376"/>
            <a:ext cx="3695700" cy="38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7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01172" y="649660"/>
            <a:ext cx="8642418" cy="9251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4800" b="1" dirty="0">
                <a:solidFill>
                  <a:schemeClr val="tx1"/>
                </a:solidFill>
              </a:rPr>
              <a:t>Layout </a:t>
            </a:r>
            <a:r>
              <a:rPr lang="en-US" sz="4800" b="1" dirty="0" smtClean="0">
                <a:solidFill>
                  <a:schemeClr val="tx1"/>
                </a:solidFill>
              </a:rPr>
              <a:t>structures </a:t>
            </a:r>
            <a:r>
              <a:rPr lang="en-US" sz="4800" b="1" dirty="0">
                <a:solidFill>
                  <a:schemeClr val="tx1"/>
                </a:solidFill>
              </a:rPr>
              <a:t>UI </a:t>
            </a:r>
            <a:r>
              <a:rPr lang="en-US" sz="4800" b="1" dirty="0" smtClean="0">
                <a:solidFill>
                  <a:schemeClr val="tx1"/>
                </a:solidFill>
              </a:rPr>
              <a:t>items</a:t>
            </a:r>
            <a:r>
              <a:rPr lang="en-US" sz="4800" b="1" smtClean="0">
                <a:solidFill>
                  <a:schemeClr val="tx1"/>
                </a:solidFill>
              </a:rPr>
              <a:t/>
            </a:r>
            <a:br>
              <a:rPr lang="en-US" sz="4800" b="1" smtClean="0">
                <a:solidFill>
                  <a:schemeClr val="tx1"/>
                </a:solidFill>
              </a:rPr>
            </a:b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566254"/>
            <a:ext cx="5130800" cy="44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6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Welcome!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23199" y="1476250"/>
            <a:ext cx="8920800" cy="488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Outcomes of this tutorial:</a:t>
            </a:r>
          </a:p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/>
              <a:t>Learn to use – </a:t>
            </a:r>
            <a:r>
              <a:rPr lang="en-US" sz="4000" b="1" dirty="0" err="1"/>
              <a:t>Github</a:t>
            </a:r>
            <a:r>
              <a:rPr lang="en-US" sz="4000" b="1" dirty="0"/>
              <a:t> (via Android Studio)</a:t>
            </a:r>
          </a:p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/>
              <a:t>Android UI </a:t>
            </a:r>
            <a:r>
              <a:rPr lang="en-US" sz="4000" b="1" dirty="0" smtClean="0"/>
              <a:t>Design and Control</a:t>
            </a:r>
            <a:endParaRPr lang="en-US" sz="4000" b="1" dirty="0"/>
          </a:p>
          <a:p>
            <a:pPr marL="1200150" lvl="1" indent="-74295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4000" b="1" dirty="0" smtClean="0"/>
              <a:t>Background Task: Service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01172" y="649660"/>
            <a:ext cx="864241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4800" b="1" dirty="0" smtClean="0">
                <a:solidFill>
                  <a:schemeClr val="tx1"/>
                </a:solidFill>
              </a:rPr>
              <a:t>E.g., </a:t>
            </a:r>
            <a:r>
              <a:rPr lang="en-US" sz="4800" b="1" dirty="0" err="1" smtClean="0">
                <a:solidFill>
                  <a:schemeClr val="tx1"/>
                </a:solidFill>
              </a:rPr>
              <a:t>ConstraintLayout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81" y="2500312"/>
            <a:ext cx="7303201" cy="36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163" y="406400"/>
            <a:ext cx="5835487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12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7163" y="306760"/>
            <a:ext cx="8815387" cy="1364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Change Position using Blue thingy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156" y="1857374"/>
            <a:ext cx="5063400" cy="39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7163" y="306760"/>
            <a:ext cx="8815387" cy="1364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Alternatively, write XML directly</a:t>
            </a:r>
            <a:endParaRPr lang="en-US" sz="4800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7" y="1885950"/>
            <a:ext cx="8524217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4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7163" y="306760"/>
            <a:ext cx="8815387" cy="1364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tx1"/>
                </a:solidFill>
                <a:sym typeface="Calibri"/>
              </a:rPr>
              <a:t>Still, give a good ID for each item</a:t>
            </a:r>
            <a:endParaRPr lang="en-US" sz="4800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3" y="2414588"/>
            <a:ext cx="854015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3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8600" y="2449884"/>
            <a:ext cx="8815387" cy="1364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>Exercise:</a:t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dirty="0">
                <a:solidFill>
                  <a:schemeClr val="tx1"/>
                </a:solidFill>
              </a:rPr>
              <a:t>1. P</a:t>
            </a:r>
            <a:r>
              <a:rPr lang="en-US" b="1" dirty="0" smtClean="0">
                <a:solidFill>
                  <a:schemeClr val="tx1"/>
                </a:solidFill>
              </a:rPr>
              <a:t>ut </a:t>
            </a:r>
            <a:r>
              <a:rPr lang="en-US" b="1" dirty="0">
                <a:solidFill>
                  <a:schemeClr val="tx1"/>
                </a:solidFill>
              </a:rPr>
              <a:t>a </a:t>
            </a:r>
            <a:r>
              <a:rPr lang="en-US" b="1" dirty="0" err="1">
                <a:solidFill>
                  <a:srgbClr val="FF0000"/>
                </a:solidFill>
              </a:rPr>
              <a:t>textView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editText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button</a:t>
            </a:r>
            <a:r>
              <a:rPr lang="en-US" b="1" dirty="0" smtClean="0">
                <a:solidFill>
                  <a:schemeClr val="tx1"/>
                </a:solidFill>
              </a:rPr>
              <a:t> in an activity UI. 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2. Input </a:t>
            </a:r>
            <a:r>
              <a:rPr lang="en-US" b="1" dirty="0">
                <a:solidFill>
                  <a:schemeClr val="tx1"/>
                </a:solidFill>
              </a:rPr>
              <a:t>text in </a:t>
            </a:r>
            <a:r>
              <a:rPr lang="en-US" b="1" dirty="0" err="1" smtClean="0">
                <a:solidFill>
                  <a:schemeClr val="tx1"/>
                </a:solidFill>
              </a:rPr>
              <a:t>editText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and </a:t>
            </a:r>
            <a:r>
              <a:rPr lang="en-US" b="1" dirty="0" smtClean="0">
                <a:solidFill>
                  <a:schemeClr val="tx1"/>
                </a:solidFill>
              </a:rPr>
              <a:t>press button</a:t>
            </a:r>
            <a:r>
              <a:rPr lang="en-US" b="1" dirty="0">
                <a:solidFill>
                  <a:schemeClr val="tx1"/>
                </a:solidFill>
              </a:rPr>
              <a:t>, the </a:t>
            </a:r>
            <a:r>
              <a:rPr lang="en-US" b="1" dirty="0" err="1">
                <a:solidFill>
                  <a:schemeClr val="tx1"/>
                </a:solidFill>
              </a:rPr>
              <a:t>textView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shows </a:t>
            </a:r>
            <a:r>
              <a:rPr lang="en-US" b="1" dirty="0">
                <a:solidFill>
                  <a:schemeClr val="tx1"/>
                </a:solidFill>
              </a:rPr>
              <a:t>the </a:t>
            </a:r>
            <a:r>
              <a:rPr lang="en-US" b="1" dirty="0" smtClean="0">
                <a:solidFill>
                  <a:schemeClr val="tx1"/>
                </a:solidFill>
              </a:rPr>
              <a:t>text.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(Search Google for examples &amp; Help)</a:t>
            </a:r>
            <a:endParaRPr lang="en-US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82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De</a:t>
            </a: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mo: UI </a:t>
            </a: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127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5353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Advanced: Change UI Design from Controller (Java)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71" y="2194008"/>
            <a:ext cx="5401089" cy="38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84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5099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Android has super many UI elements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9077" y="2203110"/>
            <a:ext cx="7776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More information: </a:t>
            </a:r>
          </a:p>
          <a:p>
            <a:r>
              <a:rPr lang="en-US" sz="4000" b="1" dirty="0" smtClean="0">
                <a:hlinkClick r:id="rId3"/>
              </a:rPr>
              <a:t>https</a:t>
            </a:r>
            <a:r>
              <a:rPr lang="en-US" sz="4000" b="1" dirty="0">
                <a:hlinkClick r:id="rId3"/>
              </a:rPr>
              <a:t>://</a:t>
            </a:r>
            <a:r>
              <a:rPr lang="en-US" sz="4000" b="1" dirty="0" err="1">
                <a:hlinkClick r:id="rId3"/>
              </a:rPr>
              <a:t>developer.android.com</a:t>
            </a:r>
            <a:r>
              <a:rPr lang="en-US" sz="4000" b="1" dirty="0">
                <a:hlinkClick r:id="rId3"/>
              </a:rPr>
              <a:t>/guide/topics/</a:t>
            </a:r>
            <a:r>
              <a:rPr lang="en-US" sz="4000" b="1" dirty="0" err="1">
                <a:hlinkClick r:id="rId3"/>
              </a:rPr>
              <a:t>ui</a:t>
            </a:r>
            <a:r>
              <a:rPr lang="en-US" sz="4000" b="1" dirty="0" smtClean="0">
                <a:hlinkClick r:id="rId3"/>
              </a:rPr>
              <a:t>/</a:t>
            </a:r>
            <a:endParaRPr lang="en-US" sz="4000" b="1" dirty="0" smtClean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3157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5099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Android has super many UI elements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9077" y="2203110"/>
            <a:ext cx="77762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LMS will give some UI coding examples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b="1" dirty="0" smtClean="0"/>
              <a:t>Fragment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b="1" dirty="0" err="1" smtClean="0"/>
              <a:t>L</a:t>
            </a:r>
            <a:r>
              <a:rPr lang="en-US" sz="4000" b="1" dirty="0" err="1" smtClean="0"/>
              <a:t>istView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316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48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40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4000" b="1" dirty="0" smtClean="0"/>
              <a:t> </a:t>
            </a:r>
            <a:r>
              <a:rPr lang="en-US" sz="4000" b="1" dirty="0"/>
              <a:t>with</a:t>
            </a: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Android Studio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28650" y="684700"/>
            <a:ext cx="7886700" cy="106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-US" sz="1800" b="1" dirty="0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Install </a:t>
            </a:r>
            <a:r>
              <a:rPr lang="en-US" sz="1800" b="1" dirty="0" err="1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US" sz="1800" b="1" dirty="0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 and create a </a:t>
            </a:r>
            <a:r>
              <a:rPr lang="en-US" sz="1800" b="1" dirty="0" err="1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800" b="1" dirty="0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 account, then connect </a:t>
            </a:r>
            <a:r>
              <a:rPr lang="en-US" sz="1800" b="1" dirty="0" err="1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800" b="1" dirty="0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 account to Android Studio.</a:t>
            </a:r>
          </a:p>
          <a:p>
            <a:pPr marL="0" lvl="0" indent="0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None/>
            </a:pPr>
            <a:endParaRPr sz="1800" b="1" dirty="0">
              <a:solidFill>
                <a:srgbClr val="495B6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lang="en-US" sz="1800" b="1" dirty="0">
                <a:solidFill>
                  <a:srgbClr val="495B67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marL="0" lvl="0" indent="0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None/>
            </a:pPr>
            <a:endParaRPr sz="1800" b="1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00" y="1841600"/>
            <a:ext cx="7012924" cy="4423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289300" y="1217650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g</a:t>
            </a:r>
            <a:r>
              <a:rPr lang="en-US" sz="3200" b="1" dirty="0" err="1" smtClean="0">
                <a:solidFill>
                  <a:srgbClr val="FF0000"/>
                </a:solidFill>
              </a:rPr>
              <a:t>it</a:t>
            </a:r>
            <a:r>
              <a:rPr lang="en-US" sz="3200" b="1" dirty="0" smtClean="0">
                <a:solidFill>
                  <a:srgbClr val="FF0000"/>
                </a:solidFill>
              </a:rPr>
              <a:t> in Mac OS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Background Task: Services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23199" y="1476250"/>
            <a:ext cx="8920800" cy="488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7200" b="1" dirty="0" smtClean="0"/>
              <a:t>Intro:</a:t>
            </a:r>
            <a:endParaRPr lang="en-US" sz="7200" b="1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sz="2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indent="-228600">
              <a:buClr>
                <a:schemeClr val="dk1"/>
              </a:buClr>
              <a:buSzPct val="100000"/>
            </a:pPr>
            <a:r>
              <a:rPr lang="en-US" sz="4000" dirty="0"/>
              <a:t>https://</a:t>
            </a:r>
            <a:r>
              <a:rPr lang="en-US" sz="4000" dirty="0" err="1"/>
              <a:t>developer.android.com</a:t>
            </a:r>
            <a:r>
              <a:rPr lang="en-US" sz="4000" dirty="0"/>
              <a:t>/guide/components/</a:t>
            </a:r>
            <a:r>
              <a:rPr lang="en-US" sz="4000" dirty="0" err="1"/>
              <a:t>services.html</a:t>
            </a:r>
            <a:endParaRPr sz="4000" b="0" i="0" u="none" strike="noStrike" cap="none" dirty="0">
              <a:solidFill>
                <a:schemeClr val="dk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69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367693"/>
            <a:ext cx="4300538" cy="56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6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Service Class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87" y="1632322"/>
            <a:ext cx="7622563" cy="35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8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it run using your Code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282" y="1632322"/>
            <a:ext cx="83423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/>
              <a:t>startService</a:t>
            </a:r>
            <a:r>
              <a:rPr lang="en-US" sz="4800" dirty="0"/>
              <a:t>(</a:t>
            </a:r>
            <a:r>
              <a:rPr lang="en-US" sz="4800" b="1" dirty="0">
                <a:solidFill>
                  <a:srgbClr val="000080"/>
                </a:solidFill>
              </a:rPr>
              <a:t>new </a:t>
            </a:r>
            <a:r>
              <a:rPr lang="en-US" sz="4800" dirty="0"/>
              <a:t>Intent(</a:t>
            </a:r>
            <a:r>
              <a:rPr lang="en-US" sz="4800" dirty="0" err="1"/>
              <a:t>MainActivity.</a:t>
            </a:r>
            <a:r>
              <a:rPr lang="en-US" sz="4800" b="1" dirty="0" err="1">
                <a:solidFill>
                  <a:srgbClr val="000080"/>
                </a:solidFill>
              </a:rPr>
              <a:t>this</a:t>
            </a:r>
            <a:r>
              <a:rPr lang="en-US" sz="4800" dirty="0"/>
              <a:t>, </a:t>
            </a:r>
            <a:r>
              <a:rPr lang="en-US" sz="4800" dirty="0" err="1"/>
              <a:t>MyService.</a:t>
            </a:r>
            <a:r>
              <a:rPr lang="en-US" sz="4800" b="1" dirty="0" err="1">
                <a:solidFill>
                  <a:srgbClr val="000080"/>
                </a:solidFill>
              </a:rPr>
              <a:t>class</a:t>
            </a:r>
            <a:r>
              <a:rPr lang="en-US" sz="4800" dirty="0"/>
              <a:t>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969" y="3994336"/>
            <a:ext cx="83423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//To stop</a:t>
            </a:r>
          </a:p>
          <a:p>
            <a:r>
              <a:rPr lang="en-US" sz="4800" dirty="0" smtClean="0"/>
              <a:t>//</a:t>
            </a:r>
            <a:r>
              <a:rPr lang="en-US" sz="4800" dirty="0" err="1" smtClean="0"/>
              <a:t>stopService</a:t>
            </a:r>
            <a:r>
              <a:rPr lang="en-US" sz="4800" dirty="0" smtClean="0"/>
              <a:t>(</a:t>
            </a:r>
            <a:r>
              <a:rPr lang="en-US" sz="4800" dirty="0" err="1"/>
              <a:t>MyService</a:t>
            </a:r>
            <a:r>
              <a:rPr lang="en-US" sz="4800" dirty="0" smtClean="0"/>
              <a:t>);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7454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834238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Activity Communication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282" y="2167265"/>
            <a:ext cx="83423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Many ways. Intents are easy. Also, Intents can work as one-to-many broadcasts.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176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Data via Intents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7282" y="1751199"/>
            <a:ext cx="83423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AutoNum type="arabicPeriod"/>
            </a:pPr>
            <a:r>
              <a:rPr lang="en-US" sz="4800" dirty="0" smtClean="0"/>
              <a:t>Name your intent</a:t>
            </a:r>
          </a:p>
          <a:p>
            <a:pPr marL="914400" indent="-914400">
              <a:buAutoNum type="arabicPeriod"/>
            </a:pPr>
            <a:r>
              <a:rPr lang="en-US" sz="4800" dirty="0" smtClean="0"/>
              <a:t>Declare a filter within the </a:t>
            </a:r>
            <a:r>
              <a:rPr lang="en-US" sz="4800" smtClean="0"/>
              <a:t>receiving program (e.g., Activity) </a:t>
            </a:r>
            <a:r>
              <a:rPr lang="en-US" sz="4800" dirty="0" smtClean="0"/>
              <a:t>in Manifests file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11367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Sends Data via Intents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6" y="2589585"/>
            <a:ext cx="9073564" cy="15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2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 Data from Intents</a:t>
            </a:r>
            <a:endParaRPr lang="en-US" sz="4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" y="1632322"/>
            <a:ext cx="8569325" cy="4435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9375" y="2065212"/>
            <a:ext cx="322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</a:rPr>
              <a:t>onCreate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338" y="3123281"/>
            <a:ext cx="3228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Activity class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463" y="3708056"/>
            <a:ext cx="8443912" cy="24069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6048" y="1324425"/>
            <a:ext cx="6283327" cy="1857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6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87282" y="306760"/>
            <a:ext cx="8128068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 b="1" dirty="0" smtClean="0">
                <a:solidFill>
                  <a:schemeClr val="tx1"/>
                </a:solidFill>
              </a:rPr>
              <a:t>De</a:t>
            </a:r>
            <a:r>
              <a:rPr lang="en-US" sz="4800" b="1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mo: Unbounded Service </a:t>
            </a:r>
            <a:endParaRPr lang="en-US" sz="4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351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8600" y="2449884"/>
            <a:ext cx="8815387" cy="13648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>Exercise:</a:t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dirty="0">
                <a:solidFill>
                  <a:schemeClr val="tx1"/>
                </a:solidFill>
              </a:rPr>
              <a:t>1. </a:t>
            </a:r>
            <a:r>
              <a:rPr lang="en-US" b="1" dirty="0" smtClean="0">
                <a:solidFill>
                  <a:schemeClr val="tx1"/>
                </a:solidFill>
              </a:rPr>
              <a:t>Create a Service B in an Activity A. 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2. Send some data from B to A (verify received data using </a:t>
            </a:r>
            <a:r>
              <a:rPr lang="en-US" b="1" dirty="0" err="1" smtClean="0">
                <a:solidFill>
                  <a:schemeClr val="tx1"/>
                </a:solidFill>
              </a:rPr>
              <a:t>Log.d</a:t>
            </a:r>
            <a:r>
              <a:rPr lang="en-US" b="1" dirty="0" smtClean="0">
                <a:solidFill>
                  <a:schemeClr val="tx1"/>
                </a:solidFill>
              </a:rPr>
              <a:t>).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3. After receiving data, A sends some data to B (also </a:t>
            </a:r>
            <a:r>
              <a:rPr lang="en-US" b="1" dirty="0" err="1" smtClean="0">
                <a:solidFill>
                  <a:schemeClr val="tx1"/>
                </a:solidFill>
              </a:rPr>
              <a:t>Log.d</a:t>
            </a:r>
            <a:r>
              <a:rPr lang="en-US" b="1" dirty="0" smtClean="0">
                <a:solidFill>
                  <a:schemeClr val="tx1"/>
                </a:solidFill>
              </a:rPr>
              <a:t>).</a:t>
            </a:r>
            <a:endParaRPr lang="en-US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339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48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4000" b="1"/>
              <a:t> with</a:t>
            </a: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Android Studio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3506" y="4343604"/>
            <a:ext cx="6376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Windows has a </a:t>
            </a:r>
            <a:r>
              <a:rPr lang="en-US" sz="3200" b="1" dirty="0" err="1" smtClean="0">
                <a:solidFill>
                  <a:srgbClr val="FF0000"/>
                </a:solidFill>
              </a:rPr>
              <a:t>git.exe</a:t>
            </a:r>
            <a:r>
              <a:rPr lang="en-US" sz="3200" b="1" dirty="0" smtClean="0">
                <a:solidFill>
                  <a:srgbClr val="FF0000"/>
                </a:solidFill>
              </a:rPr>
              <a:t> in a naive path if you install </a:t>
            </a:r>
            <a:r>
              <a:rPr lang="en-US" sz="3200" b="1" dirty="0" err="1" smtClean="0">
                <a:solidFill>
                  <a:srgbClr val="FF0000"/>
                </a:solidFill>
              </a:rPr>
              <a:t>Github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418085"/>
            <a:ext cx="8515350" cy="98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71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815387" cy="612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>More learning directions:</a:t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dirty="0">
                <a:solidFill>
                  <a:schemeClr val="tx1"/>
                </a:solidFill>
              </a:rPr>
              <a:t>1. </a:t>
            </a:r>
            <a:r>
              <a:rPr lang="en-US" b="1" dirty="0" smtClean="0">
                <a:solidFill>
                  <a:schemeClr val="tx1"/>
                </a:solidFill>
              </a:rPr>
              <a:t>Design and control UI for your projects. 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2. </a:t>
            </a:r>
            <a:r>
              <a:rPr lang="en-US" b="1" dirty="0" err="1" smtClean="0">
                <a:solidFill>
                  <a:schemeClr val="tx1"/>
                </a:solidFill>
              </a:rPr>
              <a:t>Optimise</a:t>
            </a:r>
            <a:r>
              <a:rPr lang="en-US" b="1" dirty="0" smtClean="0">
                <a:solidFill>
                  <a:schemeClr val="tx1"/>
                </a:solidFill>
              </a:rPr>
              <a:t> the threads. Let Service do work in a background thread.  </a:t>
            </a:r>
            <a:endParaRPr lang="en-US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304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228600" y="0"/>
            <a:ext cx="8815387" cy="612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  <a:t>What’s in next week:</a:t>
            </a:r>
            <a:br>
              <a:rPr lang="en-US" b="1" i="0" u="none" strike="noStrike" cap="none" dirty="0" smtClean="0">
                <a:solidFill>
                  <a:schemeClr val="tx1"/>
                </a:solidFill>
                <a:sym typeface="Calibri"/>
              </a:rPr>
            </a:br>
            <a:r>
              <a:rPr lang="en-US" b="1" dirty="0" smtClean="0">
                <a:solidFill>
                  <a:schemeClr val="tx1"/>
                </a:solidFill>
              </a:rPr>
              <a:t>1. </a:t>
            </a:r>
            <a:r>
              <a:rPr lang="en-US" b="1" dirty="0" smtClean="0"/>
              <a:t>Use multithreading in Android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2. Use sensors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3. Use </a:t>
            </a:r>
            <a:r>
              <a:rPr lang="en-US" b="1" dirty="0" err="1" smtClean="0">
                <a:solidFill>
                  <a:schemeClr val="tx1"/>
                </a:solidFill>
              </a:rPr>
              <a:t>localisation</a:t>
            </a:r>
            <a:endParaRPr lang="en-US" b="1" i="0" u="none" strike="noStrike" cap="none" dirty="0">
              <a:solidFill>
                <a:schemeClr val="tx1"/>
              </a:solidFill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7883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75137"/>
            <a:ext cx="8001000" cy="23876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/>
            </a:r>
            <a:br>
              <a:rPr lang="en-US" sz="5400" b="1" dirty="0"/>
            </a:br>
            <a:r>
              <a:rPr lang="en-US" sz="5400" b="1" dirty="0" smtClean="0"/>
              <a:t>See you next week</a:t>
            </a:r>
            <a:br>
              <a:rPr lang="en-US" sz="5400" b="1" dirty="0" smtClean="0"/>
            </a:b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5400" b="1" dirty="0"/>
              <a:t> COMP 90018 </a:t>
            </a:r>
            <a:endParaRPr lang="en-US" sz="5400" b="1" dirty="0" smtClean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 smtClean="0"/>
              <a:t>Chu </a:t>
            </a:r>
            <a:r>
              <a:rPr lang="en-US" sz="3600" b="1" dirty="0"/>
              <a:t>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  <a:endParaRPr lang="en-US" sz="3600" b="1" dirty="0" smtClean="0"/>
          </a:p>
          <a:p>
            <a:r>
              <a:rPr lang="en-US" sz="3600" b="1" dirty="0" err="1" smtClean="0"/>
              <a:t>chu.luo@unimelb.edu.au</a:t>
            </a:r>
            <a:endParaRPr lang="en-US" sz="3600" b="1" dirty="0" smtClean="0"/>
          </a:p>
          <a:p>
            <a:r>
              <a:rPr lang="en-US" sz="3600" b="1" dirty="0" err="1"/>
              <a:t>ransidesilva@gmail.com</a:t>
            </a:r>
            <a:endParaRPr lang="en-US" sz="3600" b="1" dirty="0" smtClean="0"/>
          </a:p>
        </p:txBody>
      </p:sp>
    </p:spTree>
    <p:extLst>
      <p:ext uri="{BB962C8B-B14F-4D97-AF65-F5344CB8AC3E}">
        <p14:creationId xmlns:p14="http://schemas.microsoft.com/office/powerpoint/2010/main" val="43810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75" y="1226450"/>
            <a:ext cx="8427849" cy="50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723000" y="521000"/>
            <a:ext cx="8062800" cy="8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846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US" sz="1800" b="1">
                <a:solidFill>
                  <a:srgbClr val="555555"/>
                </a:solidFill>
              </a:rPr>
              <a:t>Login to your GitHub Account</a:t>
            </a:r>
            <a:r>
              <a:rPr lang="en-US" sz="1800">
                <a:solidFill>
                  <a:srgbClr val="666666"/>
                </a:solidFill>
              </a:rPr>
              <a:t>, go to </a:t>
            </a:r>
            <a:r>
              <a:rPr lang="en-US" sz="1800" b="1">
                <a:solidFill>
                  <a:srgbClr val="666666"/>
                </a:solidFill>
              </a:rPr>
              <a:t>‘Preferences’</a:t>
            </a:r>
            <a:r>
              <a:rPr lang="en-US" sz="1800">
                <a:solidFill>
                  <a:srgbClr val="666666"/>
                </a:solidFill>
              </a:rPr>
              <a:t> </a:t>
            </a:r>
            <a:r>
              <a:rPr lang="en-US" sz="1800" b="1">
                <a:solidFill>
                  <a:srgbClr val="666666"/>
                </a:solidFill>
              </a:rPr>
              <a:t> –&gt; ‘Version Control’ –&gt; ‘GitHub’</a:t>
            </a:r>
            <a:r>
              <a:rPr lang="en-US" sz="1800">
                <a:solidFill>
                  <a:srgbClr val="666666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25" y="2625775"/>
            <a:ext cx="30956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00800" y="386575"/>
            <a:ext cx="7655100" cy="186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846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US" sz="1800" b="1" dirty="0">
                <a:solidFill>
                  <a:srgbClr val="555555"/>
                </a:solidFill>
              </a:rPr>
              <a:t>Enable Version Control Integration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66666"/>
                </a:solidFill>
              </a:rPr>
              <a:t>Select  </a:t>
            </a:r>
            <a:r>
              <a:rPr lang="en-US" sz="1800" b="1" dirty="0">
                <a:solidFill>
                  <a:srgbClr val="666666"/>
                </a:solidFill>
              </a:rPr>
              <a:t>‘VCS’ –&gt; ‘Enable Version Control Integration…’</a:t>
            </a:r>
            <a:r>
              <a:rPr lang="en-US" sz="1800" dirty="0">
                <a:solidFill>
                  <a:srgbClr val="666666"/>
                </a:solidFill>
              </a:rPr>
              <a:t>  to enable version control for the current project. Then, choose the version control system for your project.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666666"/>
              </a:solidFill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025" y="3014149"/>
            <a:ext cx="5141449" cy="1305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2460675"/>
            <a:ext cx="4994800" cy="36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825" y="3025274"/>
            <a:ext cx="3579674" cy="20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13200" y="152400"/>
            <a:ext cx="8486700" cy="230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846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US" sz="1800" b="1">
                <a:solidFill>
                  <a:srgbClr val="555555"/>
                </a:solidFill>
              </a:rPr>
              <a:t>Share project on your VCS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666666"/>
                </a:solidFill>
              </a:rPr>
              <a:t>Go to </a:t>
            </a:r>
            <a:r>
              <a:rPr lang="en-US" sz="1800" b="1">
                <a:solidFill>
                  <a:srgbClr val="666666"/>
                </a:solidFill>
              </a:rPr>
              <a:t>‘VCS’ –&gt; ‘Import into Version Control’ – &gt; </a:t>
            </a:r>
            <a:r>
              <a:rPr lang="en-US" sz="1800">
                <a:solidFill>
                  <a:srgbClr val="666666"/>
                </a:solidFill>
              </a:rPr>
              <a:t>  </a:t>
            </a:r>
            <a:r>
              <a:rPr lang="en-US" sz="1800" b="1">
                <a:solidFill>
                  <a:srgbClr val="666666"/>
                </a:solidFill>
              </a:rPr>
              <a:t>‘Share Project on GitHub’ </a:t>
            </a:r>
            <a:r>
              <a:rPr lang="en-US" sz="1800">
                <a:solidFill>
                  <a:srgbClr val="666666"/>
                </a:solidFill>
              </a:rPr>
              <a:t> for creating a repository on GitHub.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666666"/>
                </a:solidFill>
              </a:rPr>
              <a:t>Choose a repository name for your project.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666666"/>
                </a:solidFill>
              </a:rPr>
              <a:t>An automated dialog will allow you to add files for the initial commit.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00" y="540775"/>
            <a:ext cx="4038600" cy="55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5105400" y="1011825"/>
            <a:ext cx="4038600" cy="1721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666666"/>
                </a:solidFill>
              </a:rPr>
              <a:t>Clicking </a:t>
            </a:r>
            <a:r>
              <a:rPr lang="en-US" sz="1800" b="1" dirty="0">
                <a:solidFill>
                  <a:srgbClr val="666666"/>
                </a:solidFill>
              </a:rPr>
              <a:t>Share</a:t>
            </a:r>
            <a:r>
              <a:rPr lang="en-US" sz="1800" dirty="0">
                <a:solidFill>
                  <a:srgbClr val="666666"/>
                </a:solidFill>
              </a:rPr>
              <a:t> performs a </a:t>
            </a:r>
            <a:r>
              <a:rPr lang="en-US" sz="1800" dirty="0" err="1">
                <a:solidFill>
                  <a:srgbClr val="666666"/>
                </a:solidFill>
                <a:highlight>
                  <a:srgbClr val="F7F7F7"/>
                </a:highlight>
              </a:rPr>
              <a:t>git</a:t>
            </a:r>
            <a:r>
              <a:rPr lang="en-US" sz="1800" dirty="0">
                <a:solidFill>
                  <a:srgbClr val="666666"/>
                </a:solidFill>
                <a:highlight>
                  <a:srgbClr val="F7F7F7"/>
                </a:highlight>
              </a:rPr>
              <a:t> commit</a:t>
            </a:r>
            <a:r>
              <a:rPr lang="en-US" sz="1800" dirty="0">
                <a:solidFill>
                  <a:srgbClr val="666666"/>
                </a:solidFill>
              </a:rPr>
              <a:t> to do an initial local commit, and then a </a:t>
            </a:r>
            <a:r>
              <a:rPr lang="en-US" sz="1800" dirty="0" err="1">
                <a:solidFill>
                  <a:srgbClr val="666666"/>
                </a:solidFill>
                <a:highlight>
                  <a:srgbClr val="F7F7F7"/>
                </a:highlight>
              </a:rPr>
              <a:t>git</a:t>
            </a:r>
            <a:r>
              <a:rPr lang="en-US" sz="1800" dirty="0">
                <a:solidFill>
                  <a:srgbClr val="666666"/>
                </a:solidFill>
                <a:highlight>
                  <a:srgbClr val="F7F7F7"/>
                </a:highlight>
              </a:rPr>
              <a:t> push</a:t>
            </a:r>
            <a:r>
              <a:rPr lang="en-US" sz="1800" dirty="0">
                <a:solidFill>
                  <a:srgbClr val="666666"/>
                </a:solidFill>
              </a:rPr>
              <a:t> to push those contents to the remote repository that you created.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28650" y="878975"/>
            <a:ext cx="7886700" cy="59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Clone an existed project from GitHub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099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350" y="1624175"/>
            <a:ext cx="61436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70150" y="3462500"/>
            <a:ext cx="8045100" cy="21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666666"/>
                </a:solidFill>
              </a:rPr>
              <a:t>Go to the GitHub page and get the HTTPs path to your repository. Add it.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666666"/>
                </a:solidFill>
              </a:rPr>
              <a:t>It looks like: </a:t>
            </a:r>
            <a:r>
              <a:rPr lang="en-US" sz="1800" dirty="0">
                <a:solidFill>
                  <a:srgbClr val="FF0000"/>
                </a:solidFill>
              </a:rPr>
              <a:t>https://</a:t>
            </a:r>
            <a:r>
              <a:rPr lang="en-US" sz="1800" dirty="0" err="1">
                <a:solidFill>
                  <a:srgbClr val="FF0000"/>
                </a:solidFill>
              </a:rPr>
              <a:t>github.com</a:t>
            </a:r>
            <a:r>
              <a:rPr lang="en-US" sz="1800" dirty="0">
                <a:solidFill>
                  <a:srgbClr val="FF0000"/>
                </a:solidFill>
              </a:rPr>
              <a:t>/*.</a:t>
            </a:r>
            <a:r>
              <a:rPr lang="en-US" sz="1800" dirty="0" err="1">
                <a:solidFill>
                  <a:srgbClr val="FF0000"/>
                </a:solidFill>
              </a:rPr>
              <a:t>git</a:t>
            </a:r>
            <a:endParaRPr lang="en-US" sz="1800" dirty="0">
              <a:solidFill>
                <a:srgbClr val="FF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66666"/>
                </a:solidFill>
              </a:rPr>
              <a:t>Then enter your </a:t>
            </a:r>
            <a:r>
              <a:rPr lang="en-US" sz="1800" dirty="0" err="1">
                <a:solidFill>
                  <a:srgbClr val="666666"/>
                </a:solidFill>
              </a:rPr>
              <a:t>github</a:t>
            </a:r>
            <a:r>
              <a:rPr lang="en-US" sz="1800" dirty="0">
                <a:solidFill>
                  <a:srgbClr val="666666"/>
                </a:solidFill>
              </a:rPr>
              <a:t> username and </a:t>
            </a:r>
            <a:r>
              <a:rPr lang="en-US" sz="1800" dirty="0" err="1">
                <a:solidFill>
                  <a:srgbClr val="666666"/>
                </a:solidFill>
              </a:rPr>
              <a:t>password.Select</a:t>
            </a:r>
            <a:r>
              <a:rPr lang="en-US" sz="1800" dirty="0">
                <a:solidFill>
                  <a:srgbClr val="666666"/>
                </a:solidFill>
              </a:rPr>
              <a:t> the repository and hit </a:t>
            </a:r>
            <a:r>
              <a:rPr lang="en-US" sz="1800" b="1" dirty="0">
                <a:solidFill>
                  <a:srgbClr val="666666"/>
                </a:solidFill>
              </a:rPr>
              <a:t>clone.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626</Words>
  <Application>Microsoft Macintosh PowerPoint</Application>
  <PresentationFormat>On-screen Show (4:3)</PresentationFormat>
  <Paragraphs>148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Calibri</vt:lpstr>
      <vt:lpstr>Arial</vt:lpstr>
      <vt:lpstr>Office Theme</vt:lpstr>
      <vt:lpstr>COMP 90018 Mobile Computing Systems Programming</vt:lpstr>
      <vt:lpstr>Welcome!</vt:lpstr>
      <vt:lpstr>1. Github with Android Studio</vt:lpstr>
      <vt:lpstr>Github with Android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IMPORTANT!</vt:lpstr>
      <vt:lpstr>Demo: Github Android Studio</vt:lpstr>
      <vt:lpstr>2. Android UI Design&amp; Control</vt:lpstr>
      <vt:lpstr>Android UI</vt:lpstr>
      <vt:lpstr>Android UI</vt:lpstr>
      <vt:lpstr>Layout structures UI items </vt:lpstr>
      <vt:lpstr>E.g., ConstraintLayout</vt:lpstr>
      <vt:lpstr>PowerPoint Presentation</vt:lpstr>
      <vt:lpstr>Change Position using Blue thingy</vt:lpstr>
      <vt:lpstr>Alternatively, write XML directly</vt:lpstr>
      <vt:lpstr>Still, give a good ID for each item</vt:lpstr>
      <vt:lpstr>Exercise: 1. Put a textView, editText and button in an activity UI.    2. Input text in editText and press button, the textView shows the text. (Search Google for examples &amp; Help)</vt:lpstr>
      <vt:lpstr>Demo: UI Design</vt:lpstr>
      <vt:lpstr>Advanced: Change UI Design from Controller (Java)</vt:lpstr>
      <vt:lpstr>Android has super many UI elements</vt:lpstr>
      <vt:lpstr>Android has super many UI elements</vt:lpstr>
      <vt:lpstr>3. Background Task: Services</vt:lpstr>
      <vt:lpstr>PowerPoint Presentation</vt:lpstr>
      <vt:lpstr>Create Service Class</vt:lpstr>
      <vt:lpstr>Make it run using your Code</vt:lpstr>
      <vt:lpstr>Service Activity Communication</vt:lpstr>
      <vt:lpstr>Send Data via Intents</vt:lpstr>
      <vt:lpstr>Service Sends Data via Intents</vt:lpstr>
      <vt:lpstr>Receive Data from Intents</vt:lpstr>
      <vt:lpstr>Demo: Unbounded Service </vt:lpstr>
      <vt:lpstr>Exercise: 1. Create a Service B in an Activity A.    2. Send some data from B to A (verify received data using Log.d).   3. After receiving data, A sends some data to B (also Log.d).</vt:lpstr>
      <vt:lpstr>More learning directions: 1. Design and control UI for your projects.  2. Optimise the threads. Let Service do work in a background thread.  </vt:lpstr>
      <vt:lpstr>What’s in next week: 1. Use multithreading in Android 2. Use sensors 3. Use localisation</vt:lpstr>
      <vt:lpstr> See you next week   COMP 90018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90018 Mobile Computing Systems Programming</dc:title>
  <cp:lastModifiedBy>Microsoft Office User</cp:lastModifiedBy>
  <cp:revision>144</cp:revision>
  <dcterms:modified xsi:type="dcterms:W3CDTF">2018-08-03T01:16:26Z</dcterms:modified>
</cp:coreProperties>
</file>